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1620" y="-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Oliveira" userId="1dc6a975-da35-4644-9b29-19f5d6b554a5" providerId="ADAL" clId="{EA4C7547-99E9-4B5A-9EDB-9E5C8E6B7343}"/>
    <pc:docChg chg="custSel modSld">
      <pc:chgData name="João Oliveira" userId="1dc6a975-da35-4644-9b29-19f5d6b554a5" providerId="ADAL" clId="{EA4C7547-99E9-4B5A-9EDB-9E5C8E6B7343}" dt="2024-09-13T20:00:06.076" v="319"/>
      <pc:docMkLst>
        <pc:docMk/>
      </pc:docMkLst>
      <pc:sldChg chg="addSp delSp modSp mod">
        <pc:chgData name="João Oliveira" userId="1dc6a975-da35-4644-9b29-19f5d6b554a5" providerId="ADAL" clId="{EA4C7547-99E9-4B5A-9EDB-9E5C8E6B7343}" dt="2024-09-13T20:00:06.076" v="319"/>
        <pc:sldMkLst>
          <pc:docMk/>
          <pc:sldMk cId="3905034794" sldId="256"/>
        </pc:sldMkLst>
      </pc:sldChg>
    </pc:docChg>
  </pc:docChgLst>
  <pc:docChgLst>
    <pc:chgData name="Luis Silva" userId="75935bbc-5a05-4baf-9650-c4b829bb7a2b" providerId="ADAL" clId="{254A1DBB-2D00-4C0C-BFF1-ACA4217A1F3E}"/>
    <pc:docChg chg="undo custSel modSld">
      <pc:chgData name="Luis Silva" userId="75935bbc-5a05-4baf-9650-c4b829bb7a2b" providerId="ADAL" clId="{254A1DBB-2D00-4C0C-BFF1-ACA4217A1F3E}" dt="2025-02-20T17:18:55.002" v="165" actId="20577"/>
      <pc:docMkLst>
        <pc:docMk/>
      </pc:docMkLst>
      <pc:sldChg chg="modSp mod">
        <pc:chgData name="Luis Silva" userId="75935bbc-5a05-4baf-9650-c4b829bb7a2b" providerId="ADAL" clId="{254A1DBB-2D00-4C0C-BFF1-ACA4217A1F3E}" dt="2025-02-20T17:18:55.002" v="165" actId="20577"/>
        <pc:sldMkLst>
          <pc:docMk/>
          <pc:sldMk cId="3905034794" sldId="256"/>
        </pc:sldMkLst>
        <pc:spChg chg="mod">
          <ac:chgData name="Luis Silva" userId="75935bbc-5a05-4baf-9650-c4b829bb7a2b" providerId="ADAL" clId="{254A1DBB-2D00-4C0C-BFF1-ACA4217A1F3E}" dt="2025-02-20T16:52:28.227" v="1" actId="20577"/>
          <ac:spMkLst>
            <pc:docMk/>
            <pc:sldMk cId="3905034794" sldId="256"/>
            <ac:spMk id="6" creationId="{A60C5173-9991-46FE-BB74-1486C75526E4}"/>
          </ac:spMkLst>
        </pc:spChg>
        <pc:spChg chg="mod">
          <ac:chgData name="Luis Silva" userId="75935bbc-5a05-4baf-9650-c4b829bb7a2b" providerId="ADAL" clId="{254A1DBB-2D00-4C0C-BFF1-ACA4217A1F3E}" dt="2025-02-20T17:18:29.865" v="163" actId="1076"/>
          <ac:spMkLst>
            <pc:docMk/>
            <pc:sldMk cId="3905034794" sldId="256"/>
            <ac:spMk id="11" creationId="{BC6FDDAE-75F3-49C7-BEF7-79504E05439F}"/>
          </ac:spMkLst>
        </pc:spChg>
        <pc:spChg chg="mod">
          <ac:chgData name="Luis Silva" userId="75935bbc-5a05-4baf-9650-c4b829bb7a2b" providerId="ADAL" clId="{254A1DBB-2D00-4C0C-BFF1-ACA4217A1F3E}" dt="2025-02-20T17:18:55.002" v="165" actId="20577"/>
          <ac:spMkLst>
            <pc:docMk/>
            <pc:sldMk cId="3905034794" sldId="256"/>
            <ac:spMk id="12" creationId="{C0693BEC-3F71-485D-8DFB-7D8AB9D40B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B7-07BF-4817-BC7E-39F778BBB119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5300-E177-406E-B1AA-6F7CF058DF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01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B7-07BF-4817-BC7E-39F778BBB119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5300-E177-406E-B1AA-6F7CF058DF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36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B7-07BF-4817-BC7E-39F778BBB119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5300-E177-406E-B1AA-6F7CF058DF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2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B7-07BF-4817-BC7E-39F778BBB119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5300-E177-406E-B1AA-6F7CF058DF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11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B7-07BF-4817-BC7E-39F778BBB119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5300-E177-406E-B1AA-6F7CF058DF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4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B7-07BF-4817-BC7E-39F778BBB119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5300-E177-406E-B1AA-6F7CF058DF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61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B7-07BF-4817-BC7E-39F778BBB119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5300-E177-406E-B1AA-6F7CF058DF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96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B7-07BF-4817-BC7E-39F778BBB119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5300-E177-406E-B1AA-6F7CF058DF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72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B7-07BF-4817-BC7E-39F778BBB119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5300-E177-406E-B1AA-6F7CF058DF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2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B7-07BF-4817-BC7E-39F778BBB119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5300-E177-406E-B1AA-6F7CF058DF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5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B7-07BF-4817-BC7E-39F778BBB119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5300-E177-406E-B1AA-6F7CF058DF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1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D4B7-07BF-4817-BC7E-39F778BBB119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5300-E177-406E-B1AA-6F7CF058DF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52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362D7F0F-A680-04ED-1825-E427CFAB8737}"/>
              </a:ext>
            </a:extLst>
          </p:cNvPr>
          <p:cNvSpPr/>
          <p:nvPr/>
        </p:nvSpPr>
        <p:spPr>
          <a:xfrm>
            <a:off x="0" y="2384691"/>
            <a:ext cx="6858000" cy="2621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2DBD47FE-548D-3DA2-1C27-F3CCCB9E7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98" y="-303276"/>
            <a:ext cx="2436404" cy="172312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60C5173-9991-46FE-BB74-1486C75526E4}"/>
              </a:ext>
            </a:extLst>
          </p:cNvPr>
          <p:cNvSpPr txBox="1"/>
          <p:nvPr/>
        </p:nvSpPr>
        <p:spPr>
          <a:xfrm>
            <a:off x="309956" y="910279"/>
            <a:ext cx="623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B99800"/>
                </a:solidFill>
                <a:latin typeface="Tw Cen MT" panose="020B0602020104020603" pitchFamily="34" charset="0"/>
              </a:defRPr>
            </a:lvl1pPr>
          </a:lstStyle>
          <a:p>
            <a:pPr algn="ctr"/>
            <a:r>
              <a:rPr lang="pt-BR" sz="1800" b="0" dirty="0">
                <a:latin typeface="Neutra Display Titling" panose="02000000000000000000" pitchFamily="50" charset="0"/>
              </a:rPr>
              <a:t>GRAN TOMERO PETIT VERDOT 2022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9BD878-ACDA-4B28-841B-FDA24B489835}"/>
              </a:ext>
            </a:extLst>
          </p:cNvPr>
          <p:cNvSpPr txBox="1"/>
          <p:nvPr/>
        </p:nvSpPr>
        <p:spPr>
          <a:xfrm>
            <a:off x="309956" y="1252185"/>
            <a:ext cx="6039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GRAN TOMERO, nossos tradicionais vinhos varietais, possuem uma identidade marcante que reflete as características mais marcantes e particulares da Finca Tomero em Los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Arboles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Tunuyán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, Valle de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Uco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. Desde a sua criação são elaborados exclusivamente com uvas provenientes de uma única vinha com história de qualidade.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C6FDDAE-75F3-49C7-BEF7-79504E05439F}"/>
              </a:ext>
            </a:extLst>
          </p:cNvPr>
          <p:cNvSpPr txBox="1"/>
          <p:nvPr/>
        </p:nvSpPr>
        <p:spPr>
          <a:xfrm>
            <a:off x="2721573" y="2676027"/>
            <a:ext cx="358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Visual</a:t>
            </a: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Intensa cor rubi com tons violetas.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0693BEC-3F71-485D-8DFB-7D8AB9D40B76}"/>
              </a:ext>
            </a:extLst>
          </p:cNvPr>
          <p:cNvSpPr txBox="1"/>
          <p:nvPr/>
        </p:nvSpPr>
        <p:spPr>
          <a:xfrm>
            <a:off x="2721572" y="3229981"/>
            <a:ext cx="382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Aroma</a:t>
            </a: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Notas de compota de morango e frutos pretos, especiarias e amoras no final.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ADDD779-5E7D-4EE8-8F4E-B93748BF0CAD}"/>
              </a:ext>
            </a:extLst>
          </p:cNvPr>
          <p:cNvSpPr txBox="1"/>
          <p:nvPr/>
        </p:nvSpPr>
        <p:spPr>
          <a:xfrm>
            <a:off x="2721571" y="3893553"/>
            <a:ext cx="382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Paladar</a:t>
            </a: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Entrada doce, de grande volume e estrutura com bom centro de boca. Final longo e persistente.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7EBF6DA-CD3E-4DC9-B17C-1EA684AABF0F}"/>
              </a:ext>
            </a:extLst>
          </p:cNvPr>
          <p:cNvSpPr txBox="1"/>
          <p:nvPr/>
        </p:nvSpPr>
        <p:spPr>
          <a:xfrm>
            <a:off x="2243328" y="5089552"/>
            <a:ext cx="430471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50" b="1" dirty="0">
                <a:solidFill>
                  <a:srgbClr val="B99800"/>
                </a:solidFill>
                <a:latin typeface="Adobe Garamond Pro" panose="02020502060506020403" pitchFamily="18" charset="0"/>
              </a:rPr>
              <a:t>Castas</a:t>
            </a:r>
          </a:p>
          <a:p>
            <a:r>
              <a:rPr lang="pt-BR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100% Petit </a:t>
            </a:r>
            <a:r>
              <a:rPr lang="pt-BR" sz="1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Verdot</a:t>
            </a:r>
            <a:r>
              <a:rPr lang="pt-BR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 / Valle de </a:t>
            </a:r>
            <a:r>
              <a:rPr lang="pt-BR" sz="1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Uco</a:t>
            </a:r>
            <a:r>
              <a:rPr lang="pt-BR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CBB3BE7-B836-465E-A26F-46BEEA7F8B39}"/>
              </a:ext>
            </a:extLst>
          </p:cNvPr>
          <p:cNvSpPr txBox="1"/>
          <p:nvPr/>
        </p:nvSpPr>
        <p:spPr>
          <a:xfrm>
            <a:off x="2243328" y="5629378"/>
            <a:ext cx="430471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50" b="1" dirty="0">
                <a:solidFill>
                  <a:srgbClr val="B99800"/>
                </a:solidFill>
                <a:latin typeface="Adobe Garamond Pro" panose="02020502060506020403" pitchFamily="18" charset="0"/>
              </a:rPr>
              <a:t>Vinificação</a:t>
            </a:r>
          </a:p>
          <a:p>
            <a:r>
              <a:rPr lang="pt-BR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Produção tradicional: maceração </a:t>
            </a:r>
            <a:r>
              <a:rPr lang="pt-BR" sz="1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pré</a:t>
            </a:r>
            <a:r>
              <a:rPr lang="pt-BR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-fermentativa a frio durante 2 dias.</a:t>
            </a:r>
          </a:p>
          <a:p>
            <a:r>
              <a:rPr lang="pt-BR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Fermentado em vasos de concreto sem epóxi por 18 a 22 dias.</a:t>
            </a:r>
          </a:p>
          <a:p>
            <a:r>
              <a:rPr lang="pt-BR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Trabalho no chapéu realizado através de remontagem e pisoteio.</a:t>
            </a:r>
          </a:p>
          <a:p>
            <a:r>
              <a:rPr lang="pt-BR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Temperatura de fermentação de 25 °C.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4EF62B3-9343-4E68-ADA6-DBD1F60B8C04}"/>
              </a:ext>
            </a:extLst>
          </p:cNvPr>
          <p:cNvSpPr txBox="1"/>
          <p:nvPr/>
        </p:nvSpPr>
        <p:spPr>
          <a:xfrm>
            <a:off x="2243328" y="7678557"/>
            <a:ext cx="43047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50" b="1" dirty="0">
                <a:solidFill>
                  <a:srgbClr val="B99800"/>
                </a:solidFill>
                <a:latin typeface="Adobe Garamond Pro" panose="02020502060506020403" pitchFamily="18" charset="0"/>
              </a:rPr>
              <a:t>Formatos disponíveis</a:t>
            </a:r>
          </a:p>
          <a:p>
            <a:r>
              <a:rPr lang="nn-NO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750ML | Cod.: 586 | EAN: 7798121941953</a:t>
            </a:r>
            <a:endParaRPr lang="pt-BR" sz="1150" dirty="0">
              <a:latin typeface="Adobe Garamond Pro" panose="02020502060506020403" pitchFamily="18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337B42-65AA-45AD-8D46-168AD8F47A80}"/>
              </a:ext>
            </a:extLst>
          </p:cNvPr>
          <p:cNvSpPr txBox="1"/>
          <p:nvPr/>
        </p:nvSpPr>
        <p:spPr>
          <a:xfrm>
            <a:off x="2255684" y="6845672"/>
            <a:ext cx="43047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50" b="1" dirty="0">
                <a:solidFill>
                  <a:srgbClr val="B99800"/>
                </a:solidFill>
                <a:latin typeface="Adobe Garamond Pro" panose="02020502060506020403" pitchFamily="18" charset="0"/>
              </a:rPr>
              <a:t>Informação técnica</a:t>
            </a:r>
          </a:p>
          <a:p>
            <a:r>
              <a:rPr lang="pt-BR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Álcool: 14,7%</a:t>
            </a:r>
          </a:p>
          <a:p>
            <a:r>
              <a:rPr lang="pt-BR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rPr>
              <a:t>Estágio: Estágio em barricas de carvalho francês de 225 litros. durante 12 meses, com 20% de madeira nova.</a:t>
            </a:r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2AC2882E-BA99-A756-C3DF-BE342E263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35" y="4130014"/>
            <a:ext cx="518744" cy="395829"/>
          </a:xfrm>
          <a:prstGeom prst="rect">
            <a:avLst/>
          </a:prstGeom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44714AA1-0852-30FA-5396-EFCE727D3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35" y="3271144"/>
            <a:ext cx="516660" cy="514576"/>
          </a:xfrm>
          <a:prstGeom prst="rect">
            <a:avLst/>
          </a:prstGeom>
        </p:spPr>
      </p:pic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A75226D2-1653-7279-D8A5-2652597A9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35" y="2551899"/>
            <a:ext cx="508327" cy="487494"/>
          </a:xfrm>
          <a:prstGeom prst="rect">
            <a:avLst/>
          </a:prstGeom>
        </p:spPr>
      </p:pic>
      <p:pic>
        <p:nvPicPr>
          <p:cNvPr id="31" name="Imagem 30" descr="Logotipo, nome da empresa&#10;&#10;Descrição gerada automaticamente">
            <a:extLst>
              <a:ext uri="{FF2B5EF4-FFF2-40B4-BE49-F238E27FC236}">
                <a16:creationId xmlns:a16="http://schemas.microsoft.com/office/drawing/2014/main" id="{7C67A3AB-EF23-6AFF-FE8A-8FAC79B156B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92" y="9377486"/>
            <a:ext cx="890016" cy="452128"/>
          </a:xfrm>
          <a:prstGeom prst="rect">
            <a:avLst/>
          </a:prstGeom>
        </p:spPr>
      </p:pic>
      <p:pic>
        <p:nvPicPr>
          <p:cNvPr id="20" name="Imagem 19" descr="Garrafa de bebida&#10;&#10;Descrição gerada automaticamente">
            <a:extLst>
              <a:ext uri="{FF2B5EF4-FFF2-40B4-BE49-F238E27FC236}">
                <a16:creationId xmlns:a16="http://schemas.microsoft.com/office/drawing/2014/main" id="{FF9A8DA9-272C-6B26-4E78-15FE9AF98B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511" y="2083182"/>
            <a:ext cx="3042082" cy="85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34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1073</TotalTime>
  <Words>192</Words>
  <Application>Microsoft Office PowerPoint</Application>
  <PresentationFormat>Papel A4 (210 x 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Adobe Garamond Pro</vt:lpstr>
      <vt:lpstr>Arial</vt:lpstr>
      <vt:lpstr>Calibri</vt:lpstr>
      <vt:lpstr>Calibri Light</vt:lpstr>
      <vt:lpstr>Neutra Display Titling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Oliveira</dc:creator>
  <cp:lastModifiedBy>Luis Silva</cp:lastModifiedBy>
  <cp:revision>37</cp:revision>
  <dcterms:created xsi:type="dcterms:W3CDTF">2019-01-17T16:15:22Z</dcterms:created>
  <dcterms:modified xsi:type="dcterms:W3CDTF">2025-02-20T17:19:05Z</dcterms:modified>
</cp:coreProperties>
</file>